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9"/>
  </p:notesMasterIdLst>
  <p:sldIdLst>
    <p:sldId id="498" r:id="rId2"/>
    <p:sldId id="494" r:id="rId3"/>
    <p:sldId id="496" r:id="rId4"/>
    <p:sldId id="522" r:id="rId5"/>
    <p:sldId id="521" r:id="rId6"/>
    <p:sldId id="518" r:id="rId7"/>
    <p:sldId id="519" r:id="rId8"/>
    <p:sldId id="520" r:id="rId9"/>
    <p:sldId id="514" r:id="rId10"/>
    <p:sldId id="523" r:id="rId11"/>
    <p:sldId id="495" r:id="rId12"/>
    <p:sldId id="524" r:id="rId13"/>
    <p:sldId id="525" r:id="rId14"/>
    <p:sldId id="526" r:id="rId15"/>
    <p:sldId id="499" r:id="rId16"/>
    <p:sldId id="500" r:id="rId17"/>
    <p:sldId id="501" r:id="rId18"/>
    <p:sldId id="502" r:id="rId19"/>
    <p:sldId id="503" r:id="rId20"/>
    <p:sldId id="504" r:id="rId21"/>
    <p:sldId id="505" r:id="rId22"/>
    <p:sldId id="516" r:id="rId23"/>
    <p:sldId id="506" r:id="rId24"/>
    <p:sldId id="507" r:id="rId25"/>
    <p:sldId id="508" r:id="rId26"/>
    <p:sldId id="509" r:id="rId27"/>
    <p:sldId id="510" r:id="rId28"/>
    <p:sldId id="511" r:id="rId29"/>
    <p:sldId id="512" r:id="rId30"/>
    <p:sldId id="513" r:id="rId31"/>
    <p:sldId id="528" r:id="rId32"/>
    <p:sldId id="529" r:id="rId33"/>
    <p:sldId id="530" r:id="rId34"/>
    <p:sldId id="531" r:id="rId35"/>
    <p:sldId id="532" r:id="rId36"/>
    <p:sldId id="533" r:id="rId37"/>
    <p:sldId id="534" r:id="rId3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D1A8BC7-B0A0-3E49-B20E-1C3AB832AEE2}">
          <p14:sldIdLst>
            <p14:sldId id="498"/>
            <p14:sldId id="494"/>
            <p14:sldId id="496"/>
            <p14:sldId id="522"/>
            <p14:sldId id="521"/>
            <p14:sldId id="518"/>
            <p14:sldId id="519"/>
            <p14:sldId id="520"/>
            <p14:sldId id="514"/>
            <p14:sldId id="523"/>
            <p14:sldId id="495"/>
            <p14:sldId id="524"/>
            <p14:sldId id="525"/>
            <p14:sldId id="526"/>
            <p14:sldId id="499"/>
            <p14:sldId id="500"/>
            <p14:sldId id="501"/>
            <p14:sldId id="502"/>
            <p14:sldId id="503"/>
            <p14:sldId id="504"/>
            <p14:sldId id="505"/>
            <p14:sldId id="516"/>
            <p14:sldId id="506"/>
            <p14:sldId id="507"/>
            <p14:sldId id="508"/>
            <p14:sldId id="509"/>
            <p14:sldId id="510"/>
            <p14:sldId id="511"/>
            <p14:sldId id="512"/>
            <p14:sldId id="513"/>
            <p14:sldId id="528"/>
            <p14:sldId id="529"/>
            <p14:sldId id="530"/>
            <p14:sldId id="531"/>
            <p14:sldId id="532"/>
            <p14:sldId id="533"/>
            <p14:sldId id="53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Jason Corso" initials="JC" lastIdx="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714" autoAdjust="0"/>
    <p:restoredTop sz="86567" autoAdjust="0"/>
  </p:normalViewPr>
  <p:slideViewPr>
    <p:cSldViewPr snapToGrid="0" snapToObjects="1">
      <p:cViewPr varScale="1">
        <p:scale>
          <a:sx n="100" d="100"/>
          <a:sy n="100" d="100"/>
        </p:scale>
        <p:origin x="1760" y="160"/>
      </p:cViewPr>
      <p:guideLst>
        <p:guide orient="horz" pos="2160"/>
        <p:guide pos="2880"/>
      </p:guideLst>
    </p:cSldViewPr>
  </p:slideViewPr>
  <p:notesTextViewPr>
    <p:cViewPr>
      <p:scale>
        <a:sx n="155" d="100"/>
        <a:sy n="155" d="100"/>
      </p:scale>
      <p:origin x="0" y="0"/>
    </p:cViewPr>
  </p:notesTextViewPr>
  <p:sorterViewPr>
    <p:cViewPr>
      <p:scale>
        <a:sx n="59" d="100"/>
        <a:sy n="59" d="100"/>
      </p:scale>
      <p:origin x="0" y="290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67F21B-27E4-704C-A82B-32F2ED9CE606}" type="datetimeFigureOut">
              <a:rPr lang="en-US" smtClean="0"/>
              <a:t>2/5/19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3AA3B6-A899-D843-9434-F75F3E924D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5982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3AA3B6-A899-D843-9434-F75F3E924D4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4561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3AA3B6-A899-D843-9434-F75F3E924D4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9984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3AA3B6-A899-D843-9434-F75F3E924D4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0233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69663"/>
            <a:ext cx="7772400" cy="1621735"/>
          </a:xfrm>
        </p:spPr>
        <p:txBody>
          <a:bodyPr/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513011"/>
            <a:ext cx="6400800" cy="2125789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C8DE1-5B0B-DD4F-89A9-EF10D4F882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04772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C8DE1-5B0B-DD4F-89A9-EF10D4F882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7857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09272" y="1030813"/>
            <a:ext cx="4286528" cy="530250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030813"/>
            <a:ext cx="4286528" cy="530250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C8DE1-5B0B-DD4F-89A9-EF10D4F882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5499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C8DE1-5B0B-DD4F-89A9-EF10D4F882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7396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C8DE1-5B0B-DD4F-89A9-EF10D4F882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4583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C8DE1-5B0B-DD4F-89A9-EF10D4F882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8067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09271" y="1055553"/>
            <a:ext cx="8725458" cy="527605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C8DE1-5B0B-DD4F-89A9-EF10D4F882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5415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72172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09271" y="274638"/>
            <a:ext cx="6553371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C8DE1-5B0B-DD4F-89A9-EF10D4F882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232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Distribution Statement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31CC523-8BC6-4921-807A-66BD262F34A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Content Placeholder 10"/>
          <p:cNvSpPr>
            <a:spLocks noGrp="1"/>
          </p:cNvSpPr>
          <p:nvPr>
            <p:ph sz="quarter" idx="13"/>
          </p:nvPr>
        </p:nvSpPr>
        <p:spPr>
          <a:xfrm>
            <a:off x="419100" y="1143000"/>
            <a:ext cx="8305800" cy="5334000"/>
          </a:xfrm>
        </p:spPr>
        <p:txBody>
          <a:bodyPr/>
          <a:lstStyle>
            <a:lvl1pPr marL="342900" indent="-342900">
              <a:buFont typeface="Arial" pitchFamily="34" charset="0"/>
              <a:buChar char="•"/>
              <a:defRPr sz="1800"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742950" indent="-285750">
              <a:buFont typeface="Arial" pitchFamily="34" charset="0"/>
              <a:buChar char="•"/>
              <a:defRPr sz="1600"/>
            </a:lvl2pPr>
            <a:lvl3pPr marL="1143000" indent="-228600">
              <a:buFont typeface="Arial" pitchFamily="34" charset="0"/>
              <a:buChar char="•"/>
              <a:defRPr sz="1400"/>
            </a:lvl3pPr>
            <a:lvl4pPr marL="1600200" indent="-228600">
              <a:buFont typeface="Arial" pitchFamily="34" charset="0"/>
              <a:buChar char="•"/>
              <a:defRPr sz="1300"/>
            </a:lvl4pPr>
            <a:lvl5pPr marL="2057400" indent="-228600">
              <a:buFont typeface="Arial" pitchFamily="34" charset="0"/>
              <a:buChar char="•"/>
              <a:defRPr sz="13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1622425" y="151418"/>
            <a:ext cx="7140575" cy="612648"/>
          </a:xfrm>
        </p:spPr>
        <p:txBody>
          <a:bodyPr>
            <a:normAutofit/>
          </a:bodyPr>
          <a:lstStyle>
            <a:lvl1pPr algn="l">
              <a:defRPr sz="2400" b="0"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7" name="Straight Connector 6"/>
          <p:cNvCxnSpPr>
            <a:cxnSpLocks noChangeShapeType="1"/>
          </p:cNvCxnSpPr>
          <p:nvPr userDrawn="1"/>
        </p:nvCxnSpPr>
        <p:spPr bwMode="auto">
          <a:xfrm>
            <a:off x="381000" y="840101"/>
            <a:ext cx="8382000" cy="1587"/>
          </a:xfrm>
          <a:prstGeom prst="line">
            <a:avLst/>
          </a:prstGeom>
          <a:noFill/>
          <a:ln w="22225">
            <a:solidFill>
              <a:srgbClr val="0F5E9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22907855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9271" y="164931"/>
            <a:ext cx="8725458" cy="6927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9271" y="1055553"/>
            <a:ext cx="8725458" cy="52760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9272" y="6448767"/>
            <a:ext cx="4359636" cy="2727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568907" y="6448767"/>
            <a:ext cx="4365821" cy="2727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2C8DE1-5B0B-DD4F-89A9-EF10D4F882E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Slide Number Placeholder 8"/>
          <p:cNvSpPr txBox="1">
            <a:spLocks/>
          </p:cNvSpPr>
          <p:nvPr userDrawn="1"/>
        </p:nvSpPr>
        <p:spPr>
          <a:xfrm>
            <a:off x="7010400" y="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EB2A462C-86ED-224B-9313-1A2CA4762CFC}" type="slidenum">
              <a:rPr lang="en-US" sz="1400" b="1" smtClean="0">
                <a:solidFill>
                  <a:schemeClr val="bg1">
                    <a:lumMod val="75000"/>
                  </a:schemeClr>
                </a:solidFill>
              </a:rPr>
              <a:pPr algn="r"/>
              <a:t>‹#›</a:t>
            </a:fld>
            <a:endParaRPr lang="en-US" b="1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8231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5" r:id="rId5"/>
    <p:sldLayoutId id="2147483657" r:id="rId6"/>
    <p:sldLayoutId id="2147483658" r:id="rId7"/>
    <p:sldLayoutId id="2147483659" r:id="rId8"/>
    <p:sldLayoutId id="2147483662" r:id="rId9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://ufldl.stanford.edu/wiki/index.php/UFLDL_Tutorial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dartmouth.edu/~gvc/Cybenko_MCSS.pdf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81093"/>
            <a:ext cx="7772400" cy="1621735"/>
          </a:xfrm>
        </p:spPr>
        <p:txBody>
          <a:bodyPr>
            <a:normAutofit/>
          </a:bodyPr>
          <a:lstStyle/>
          <a:p>
            <a:r>
              <a:rPr lang="en-US" dirty="0"/>
              <a:t>Neural Network and Backpropagation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535871"/>
            <a:ext cx="6400800" cy="2125789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CSC 249/449 Spring 2019</a:t>
            </a:r>
          </a:p>
          <a:p>
            <a:endParaRPr lang="en-US" dirty="0"/>
          </a:p>
          <a:p>
            <a:r>
              <a:rPr lang="en-US" dirty="0"/>
              <a:t>http://www.cs.rochester.edu/~cxu22/t/249S19/ </a:t>
            </a:r>
          </a:p>
          <a:p>
            <a:endParaRPr lang="en-US" dirty="0"/>
          </a:p>
          <a:p>
            <a:r>
              <a:rPr lang="en-US" dirty="0"/>
              <a:t>Instructor: Chenliang Xu</a:t>
            </a:r>
          </a:p>
          <a:p>
            <a:r>
              <a:rPr lang="en-US" dirty="0" err="1"/>
              <a:t>chenliang.xu@rochester.edu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620" y="239670"/>
            <a:ext cx="2731448" cy="562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1876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Toy Example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50" y="1491161"/>
            <a:ext cx="8724900" cy="4404316"/>
          </a:xfrm>
        </p:spPr>
      </p:pic>
      <p:sp>
        <p:nvSpPr>
          <p:cNvPr id="5" name="TextBox 4"/>
          <p:cNvSpPr txBox="1"/>
          <p:nvPr/>
        </p:nvSpPr>
        <p:spPr>
          <a:xfrm>
            <a:off x="209271" y="6398720"/>
            <a:ext cx="352372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Credit: 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</a:rPr>
              <a:t>Fei-Fei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 Li &amp; Andrej 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</a:rPr>
              <a:t>Karpathy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 &amp; Justin Johnson</a:t>
            </a:r>
          </a:p>
        </p:txBody>
      </p:sp>
    </p:spTree>
    <p:extLst>
      <p:ext uri="{BB962C8B-B14F-4D97-AF65-F5344CB8AC3E}">
        <p14:creationId xmlns:p14="http://schemas.microsoft.com/office/powerpoint/2010/main" val="41040691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Toy Example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50" y="1493515"/>
            <a:ext cx="8724900" cy="4399608"/>
          </a:xfrm>
        </p:spPr>
      </p:pic>
      <p:sp>
        <p:nvSpPr>
          <p:cNvPr id="5" name="TextBox 4"/>
          <p:cNvSpPr txBox="1"/>
          <p:nvPr/>
        </p:nvSpPr>
        <p:spPr>
          <a:xfrm>
            <a:off x="209271" y="6398720"/>
            <a:ext cx="352372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Credit: 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</a:rPr>
              <a:t>Fei-Fei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 Li &amp; Andrej 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</a:rPr>
              <a:t>Karpathy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 &amp; Justin Johnson</a:t>
            </a:r>
          </a:p>
        </p:txBody>
      </p:sp>
    </p:spTree>
    <p:extLst>
      <p:ext uri="{BB962C8B-B14F-4D97-AF65-F5344CB8AC3E}">
        <p14:creationId xmlns:p14="http://schemas.microsoft.com/office/powerpoint/2010/main" val="30080505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Toy Example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50" y="1495358"/>
            <a:ext cx="8724900" cy="4395921"/>
          </a:xfrm>
        </p:spPr>
      </p:pic>
      <p:sp>
        <p:nvSpPr>
          <p:cNvPr id="5" name="TextBox 4"/>
          <p:cNvSpPr txBox="1"/>
          <p:nvPr/>
        </p:nvSpPr>
        <p:spPr>
          <a:xfrm>
            <a:off x="209271" y="6398720"/>
            <a:ext cx="352372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Credit: 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</a:rPr>
              <a:t>Fei-Fei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 Li &amp; Andrej 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</a:rPr>
              <a:t>Karpathy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 &amp; Justin Johnson</a:t>
            </a:r>
          </a:p>
        </p:txBody>
      </p:sp>
    </p:spTree>
    <p:extLst>
      <p:ext uri="{BB962C8B-B14F-4D97-AF65-F5344CB8AC3E}">
        <p14:creationId xmlns:p14="http://schemas.microsoft.com/office/powerpoint/2010/main" val="18369913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Toy Example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50" y="1497230"/>
            <a:ext cx="8724900" cy="4392177"/>
          </a:xfrm>
        </p:spPr>
      </p:pic>
      <p:sp>
        <p:nvSpPr>
          <p:cNvPr id="5" name="TextBox 4"/>
          <p:cNvSpPr txBox="1"/>
          <p:nvPr/>
        </p:nvSpPr>
        <p:spPr>
          <a:xfrm>
            <a:off x="209271" y="6398720"/>
            <a:ext cx="352372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Credit: 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</a:rPr>
              <a:t>Fei-Fei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 Li &amp; Andrej 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</a:rPr>
              <a:t>Karpathy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 &amp; Justin Johnson</a:t>
            </a:r>
          </a:p>
        </p:txBody>
      </p:sp>
    </p:spTree>
    <p:extLst>
      <p:ext uri="{BB962C8B-B14F-4D97-AF65-F5344CB8AC3E}">
        <p14:creationId xmlns:p14="http://schemas.microsoft.com/office/powerpoint/2010/main" val="35652264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Toy Example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50" y="1497205"/>
            <a:ext cx="8724900" cy="4392227"/>
          </a:xfrm>
        </p:spPr>
      </p:pic>
      <p:sp>
        <p:nvSpPr>
          <p:cNvPr id="5" name="TextBox 4"/>
          <p:cNvSpPr txBox="1"/>
          <p:nvPr/>
        </p:nvSpPr>
        <p:spPr>
          <a:xfrm>
            <a:off x="209271" y="6398720"/>
            <a:ext cx="352372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Credit: 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</a:rPr>
              <a:t>Fei-Fei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 Li &amp; Andrej 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</a:rPr>
              <a:t>Karpathy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 &amp; Justin Johnson</a:t>
            </a:r>
          </a:p>
        </p:txBody>
      </p:sp>
    </p:spTree>
    <p:extLst>
      <p:ext uri="{BB962C8B-B14F-4D97-AF65-F5344CB8AC3E}">
        <p14:creationId xmlns:p14="http://schemas.microsoft.com/office/powerpoint/2010/main" val="37702840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Toy Example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50" y="1500927"/>
            <a:ext cx="8724900" cy="4384783"/>
          </a:xfrm>
        </p:spPr>
      </p:pic>
      <p:sp>
        <p:nvSpPr>
          <p:cNvPr id="5" name="TextBox 4"/>
          <p:cNvSpPr txBox="1"/>
          <p:nvPr/>
        </p:nvSpPr>
        <p:spPr>
          <a:xfrm>
            <a:off x="209271" y="6398720"/>
            <a:ext cx="352372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Credit: 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</a:rPr>
              <a:t>Fei-Fei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 Li &amp; Andrej 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</a:rPr>
              <a:t>Karpathy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 &amp; Justin Johnson</a:t>
            </a:r>
          </a:p>
        </p:txBody>
      </p:sp>
    </p:spTree>
    <p:extLst>
      <p:ext uri="{BB962C8B-B14F-4D97-AF65-F5344CB8AC3E}">
        <p14:creationId xmlns:p14="http://schemas.microsoft.com/office/powerpoint/2010/main" val="27795538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Toy Example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50" y="1499077"/>
            <a:ext cx="8724900" cy="4388483"/>
          </a:xfrm>
        </p:spPr>
      </p:pic>
      <p:sp>
        <p:nvSpPr>
          <p:cNvPr id="5" name="TextBox 4"/>
          <p:cNvSpPr txBox="1"/>
          <p:nvPr/>
        </p:nvSpPr>
        <p:spPr>
          <a:xfrm>
            <a:off x="209271" y="6398720"/>
            <a:ext cx="352372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Credit: 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</a:rPr>
              <a:t>Fei-Fei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 Li &amp; Andrej 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</a:rPr>
              <a:t>Karpathy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 &amp; Justin Johnson</a:t>
            </a:r>
          </a:p>
        </p:txBody>
      </p:sp>
    </p:spTree>
    <p:extLst>
      <p:ext uri="{BB962C8B-B14F-4D97-AF65-F5344CB8AC3E}">
        <p14:creationId xmlns:p14="http://schemas.microsoft.com/office/powerpoint/2010/main" val="36801451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Toy Example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50" y="1499055"/>
            <a:ext cx="8724900" cy="4388527"/>
          </a:xfrm>
        </p:spPr>
      </p:pic>
      <p:sp>
        <p:nvSpPr>
          <p:cNvPr id="5" name="TextBox 4"/>
          <p:cNvSpPr txBox="1"/>
          <p:nvPr/>
        </p:nvSpPr>
        <p:spPr>
          <a:xfrm>
            <a:off x="209271" y="6398720"/>
            <a:ext cx="352372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Credit: 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</a:rPr>
              <a:t>Fei-Fei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 Li &amp; Andrej 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</a:rPr>
              <a:t>Karpathy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 &amp; Justin Johnson</a:t>
            </a:r>
          </a:p>
        </p:txBody>
      </p:sp>
    </p:spTree>
    <p:extLst>
      <p:ext uri="{BB962C8B-B14F-4D97-AF65-F5344CB8AC3E}">
        <p14:creationId xmlns:p14="http://schemas.microsoft.com/office/powerpoint/2010/main" val="21005360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Toy Example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50" y="1495358"/>
            <a:ext cx="8724900" cy="4395921"/>
          </a:xfrm>
        </p:spPr>
      </p:pic>
      <p:sp>
        <p:nvSpPr>
          <p:cNvPr id="5" name="TextBox 4"/>
          <p:cNvSpPr txBox="1"/>
          <p:nvPr/>
        </p:nvSpPr>
        <p:spPr>
          <a:xfrm>
            <a:off x="209271" y="6398720"/>
            <a:ext cx="352372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Credit: 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</a:rPr>
              <a:t>Fei-Fei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 Li &amp; Andrej 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</a:rPr>
              <a:t>Karpathy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 &amp; Justin Johnson</a:t>
            </a:r>
          </a:p>
        </p:txBody>
      </p:sp>
    </p:spTree>
    <p:extLst>
      <p:ext uri="{BB962C8B-B14F-4D97-AF65-F5344CB8AC3E}">
        <p14:creationId xmlns:p14="http://schemas.microsoft.com/office/powerpoint/2010/main" val="10794612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Toy Example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50" y="1502796"/>
            <a:ext cx="8724900" cy="4381045"/>
          </a:xfrm>
        </p:spPr>
      </p:pic>
      <p:sp>
        <p:nvSpPr>
          <p:cNvPr id="5" name="TextBox 4"/>
          <p:cNvSpPr txBox="1"/>
          <p:nvPr/>
        </p:nvSpPr>
        <p:spPr>
          <a:xfrm>
            <a:off x="209271" y="6398720"/>
            <a:ext cx="352372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Credit: 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</a:rPr>
              <a:t>Fei-Fei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 Li &amp; Andrej 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</a:rPr>
              <a:t>Karpathy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 &amp; Justin Johnson</a:t>
            </a:r>
          </a:p>
        </p:txBody>
      </p:sp>
    </p:spTree>
    <p:extLst>
      <p:ext uri="{BB962C8B-B14F-4D97-AF65-F5344CB8AC3E}">
        <p14:creationId xmlns:p14="http://schemas.microsoft.com/office/powerpoint/2010/main" val="16233190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Neuron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296" y="1542026"/>
            <a:ext cx="5358581" cy="229047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644399" y="1172694"/>
            <a:ext cx="1992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Biological Neuron</a:t>
            </a:r>
          </a:p>
        </p:txBody>
      </p:sp>
    </p:spTree>
    <p:extLst>
      <p:ext uri="{BB962C8B-B14F-4D97-AF65-F5344CB8AC3E}">
        <p14:creationId xmlns:p14="http://schemas.microsoft.com/office/powerpoint/2010/main" val="7154857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Toy Example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50" y="1497205"/>
            <a:ext cx="8724900" cy="4392227"/>
          </a:xfrm>
        </p:spPr>
      </p:pic>
      <p:sp>
        <p:nvSpPr>
          <p:cNvPr id="5" name="TextBox 4"/>
          <p:cNvSpPr txBox="1"/>
          <p:nvPr/>
        </p:nvSpPr>
        <p:spPr>
          <a:xfrm>
            <a:off x="209271" y="6398720"/>
            <a:ext cx="352372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Credit: 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</a:rPr>
              <a:t>Fei-Fei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 Li &amp; Andrej 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</a:rPr>
              <a:t>Karpathy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 &amp; Justin Johnson</a:t>
            </a:r>
          </a:p>
        </p:txBody>
      </p:sp>
    </p:spTree>
    <p:extLst>
      <p:ext uri="{BB962C8B-B14F-4D97-AF65-F5344CB8AC3E}">
        <p14:creationId xmlns:p14="http://schemas.microsoft.com/office/powerpoint/2010/main" val="41227984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Toy Example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50" y="1504650"/>
            <a:ext cx="8724900" cy="4377338"/>
          </a:xfrm>
        </p:spPr>
      </p:pic>
      <p:sp>
        <p:nvSpPr>
          <p:cNvPr id="5" name="TextBox 4"/>
          <p:cNvSpPr txBox="1"/>
          <p:nvPr/>
        </p:nvSpPr>
        <p:spPr>
          <a:xfrm>
            <a:off x="209271" y="6398720"/>
            <a:ext cx="352372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Credit: 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</a:rPr>
              <a:t>Fei-Fei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 Li &amp; Andrej 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</a:rPr>
              <a:t>Karpathy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 &amp; Justin Johnson</a:t>
            </a:r>
          </a:p>
        </p:txBody>
      </p:sp>
    </p:spTree>
    <p:extLst>
      <p:ext uri="{BB962C8B-B14F-4D97-AF65-F5344CB8AC3E}">
        <p14:creationId xmlns:p14="http://schemas.microsoft.com/office/powerpoint/2010/main" val="8064116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Toy Example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50" y="1504650"/>
            <a:ext cx="8724900" cy="4377338"/>
          </a:xfrm>
        </p:spPr>
      </p:pic>
      <p:sp>
        <p:nvSpPr>
          <p:cNvPr id="6" name="Right Arrow 5"/>
          <p:cNvSpPr/>
          <p:nvPr/>
        </p:nvSpPr>
        <p:spPr>
          <a:xfrm>
            <a:off x="5218771" y="1036177"/>
            <a:ext cx="2787805" cy="289932"/>
          </a:xfrm>
          <a:prstGeom prst="rightArrow">
            <a:avLst/>
          </a:prstGeom>
          <a:noFill/>
          <a:ln w="44450">
            <a:solidFill>
              <a:schemeClr val="accent4">
                <a:lumMod val="50000"/>
              </a:schemeClr>
            </a:solidFill>
          </a:ln>
          <a:effectLst>
            <a:outerShdw blurRad="40005" dist="22987" dir="5400000" algn="tl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 flipH="1">
            <a:off x="5654225" y="672970"/>
            <a:ext cx="1916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accent4">
                    <a:lumMod val="50000"/>
                  </a:schemeClr>
                </a:solidFill>
              </a:rPr>
              <a:t>Forward pass</a:t>
            </a:r>
          </a:p>
        </p:txBody>
      </p:sp>
      <p:sp>
        <p:nvSpPr>
          <p:cNvPr id="8" name="Right Arrow 7"/>
          <p:cNvSpPr/>
          <p:nvPr/>
        </p:nvSpPr>
        <p:spPr>
          <a:xfrm rot="10800000">
            <a:off x="5218771" y="5428968"/>
            <a:ext cx="2787805" cy="289932"/>
          </a:xfrm>
          <a:prstGeom prst="rightArrow">
            <a:avLst/>
          </a:prstGeom>
          <a:noFill/>
          <a:ln w="44450">
            <a:solidFill>
              <a:schemeClr val="accent3">
                <a:lumMod val="50000"/>
              </a:schemeClr>
            </a:solidFill>
          </a:ln>
          <a:effectLst>
            <a:outerShdw blurRad="40005" dist="22987" dir="5400000" algn="tl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 flipH="1">
            <a:off x="4089942" y="5808170"/>
            <a:ext cx="4844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accent3">
                    <a:lumMod val="50000"/>
                  </a:schemeClr>
                </a:solidFill>
              </a:rPr>
              <a:t>Backward pass performs backpropagation</a:t>
            </a:r>
            <a:endParaRPr lang="en-US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09271" y="6398720"/>
            <a:ext cx="352372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Credit: 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</a:rPr>
              <a:t>Fei-Fei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 Li &amp; Andrej 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</a:rPr>
              <a:t>Karpathy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 &amp; Justin Johnson</a:t>
            </a:r>
          </a:p>
        </p:txBody>
      </p:sp>
    </p:spTree>
    <p:extLst>
      <p:ext uri="{BB962C8B-B14F-4D97-AF65-F5344CB8AC3E}">
        <p14:creationId xmlns:p14="http://schemas.microsoft.com/office/powerpoint/2010/main" val="28612059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 at one Neuron</a:t>
            </a:r>
            <a:r>
              <a:rPr lang="mr-IN" dirty="0"/>
              <a:t>…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50" y="1491604"/>
            <a:ext cx="8724900" cy="4403429"/>
          </a:xfrm>
        </p:spPr>
      </p:pic>
      <p:sp>
        <p:nvSpPr>
          <p:cNvPr id="5" name="TextBox 4"/>
          <p:cNvSpPr txBox="1"/>
          <p:nvPr/>
        </p:nvSpPr>
        <p:spPr>
          <a:xfrm>
            <a:off x="209271" y="6398720"/>
            <a:ext cx="352372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Credit: 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</a:rPr>
              <a:t>Fei-Fei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 Li &amp; Andrej 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</a:rPr>
              <a:t>Karpathy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 &amp; Justin Johnson</a:t>
            </a:r>
          </a:p>
        </p:txBody>
      </p:sp>
    </p:spTree>
    <p:extLst>
      <p:ext uri="{BB962C8B-B14F-4D97-AF65-F5344CB8AC3E}">
        <p14:creationId xmlns:p14="http://schemas.microsoft.com/office/powerpoint/2010/main" val="38198607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 at one Neuron</a:t>
            </a:r>
            <a:r>
              <a:rPr lang="mr-IN" dirty="0"/>
              <a:t>…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50" y="1491569"/>
            <a:ext cx="8724900" cy="4403499"/>
          </a:xfrm>
        </p:spPr>
      </p:pic>
      <p:sp>
        <p:nvSpPr>
          <p:cNvPr id="5" name="TextBox 4"/>
          <p:cNvSpPr txBox="1"/>
          <p:nvPr/>
        </p:nvSpPr>
        <p:spPr>
          <a:xfrm>
            <a:off x="209271" y="6398720"/>
            <a:ext cx="352372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Credit: 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</a:rPr>
              <a:t>Fei-Fei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 Li &amp; Andrej 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</a:rPr>
              <a:t>Karpathy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 &amp; Justin Johnson</a:t>
            </a:r>
          </a:p>
        </p:txBody>
      </p:sp>
    </p:spTree>
    <p:extLst>
      <p:ext uri="{BB962C8B-B14F-4D97-AF65-F5344CB8AC3E}">
        <p14:creationId xmlns:p14="http://schemas.microsoft.com/office/powerpoint/2010/main" val="33925102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 at one Neuron</a:t>
            </a:r>
            <a:r>
              <a:rPr lang="mr-IN" dirty="0"/>
              <a:t>…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50" y="1500927"/>
            <a:ext cx="8724900" cy="4384783"/>
          </a:xfrm>
        </p:spPr>
      </p:pic>
      <p:sp>
        <p:nvSpPr>
          <p:cNvPr id="5" name="TextBox 4"/>
          <p:cNvSpPr txBox="1"/>
          <p:nvPr/>
        </p:nvSpPr>
        <p:spPr>
          <a:xfrm>
            <a:off x="209271" y="6398720"/>
            <a:ext cx="352372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Credit: 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</a:rPr>
              <a:t>Fei-Fei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 Li &amp; Andrej 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</a:rPr>
              <a:t>Karpathy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 &amp; Justin Johnson</a:t>
            </a:r>
          </a:p>
        </p:txBody>
      </p:sp>
    </p:spTree>
    <p:extLst>
      <p:ext uri="{BB962C8B-B14F-4D97-AF65-F5344CB8AC3E}">
        <p14:creationId xmlns:p14="http://schemas.microsoft.com/office/powerpoint/2010/main" val="19176903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 at one Neuron</a:t>
            </a:r>
            <a:r>
              <a:rPr lang="mr-IN" dirty="0"/>
              <a:t>…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50" y="1493483"/>
            <a:ext cx="8724900" cy="4399672"/>
          </a:xfrm>
        </p:spPr>
      </p:pic>
      <p:sp>
        <p:nvSpPr>
          <p:cNvPr id="5" name="TextBox 4"/>
          <p:cNvSpPr txBox="1"/>
          <p:nvPr/>
        </p:nvSpPr>
        <p:spPr>
          <a:xfrm>
            <a:off x="209271" y="6398720"/>
            <a:ext cx="352372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Credit: 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</a:rPr>
              <a:t>Fei-Fei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 Li &amp; Andrej 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</a:rPr>
              <a:t>Karpathy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 &amp; Justin Johnson</a:t>
            </a:r>
          </a:p>
        </p:txBody>
      </p:sp>
    </p:spTree>
    <p:extLst>
      <p:ext uri="{BB962C8B-B14F-4D97-AF65-F5344CB8AC3E}">
        <p14:creationId xmlns:p14="http://schemas.microsoft.com/office/powerpoint/2010/main" val="30400024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 at one Neuron</a:t>
            </a:r>
            <a:r>
              <a:rPr lang="mr-IN" dirty="0"/>
              <a:t>…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50" y="1489722"/>
            <a:ext cx="8724900" cy="4407193"/>
          </a:xfrm>
        </p:spPr>
      </p:pic>
      <p:sp>
        <p:nvSpPr>
          <p:cNvPr id="5" name="TextBox 4"/>
          <p:cNvSpPr txBox="1"/>
          <p:nvPr/>
        </p:nvSpPr>
        <p:spPr>
          <a:xfrm>
            <a:off x="209271" y="6398720"/>
            <a:ext cx="352372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Credit: 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</a:rPr>
              <a:t>Fei-Fei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 Li &amp; Andrej 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</a:rPr>
              <a:t>Karpathy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 &amp; Justin Johnson</a:t>
            </a:r>
          </a:p>
        </p:txBody>
      </p:sp>
    </p:spTree>
    <p:extLst>
      <p:ext uri="{BB962C8B-B14F-4D97-AF65-F5344CB8AC3E}">
        <p14:creationId xmlns:p14="http://schemas.microsoft.com/office/powerpoint/2010/main" val="17075425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 at one Neuron</a:t>
            </a:r>
            <a:r>
              <a:rPr lang="mr-IN" dirty="0"/>
              <a:t>…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50" y="1499077"/>
            <a:ext cx="8724900" cy="4388483"/>
          </a:xfrm>
        </p:spPr>
      </p:pic>
      <p:sp>
        <p:nvSpPr>
          <p:cNvPr id="5" name="TextBox 4"/>
          <p:cNvSpPr txBox="1"/>
          <p:nvPr/>
        </p:nvSpPr>
        <p:spPr>
          <a:xfrm>
            <a:off x="209271" y="6398720"/>
            <a:ext cx="352372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Credit: 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</a:rPr>
              <a:t>Fei-Fei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 Li &amp; Andrej 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</a:rPr>
              <a:t>Karpathy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 &amp; Justin Johnson</a:t>
            </a:r>
          </a:p>
        </p:txBody>
      </p:sp>
    </p:spTree>
    <p:extLst>
      <p:ext uri="{BB962C8B-B14F-4D97-AF65-F5344CB8AC3E}">
        <p14:creationId xmlns:p14="http://schemas.microsoft.com/office/powerpoint/2010/main" val="6294042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 at one Neuron</a:t>
            </a:r>
            <a:r>
              <a:rPr lang="mr-IN" dirty="0"/>
              <a:t>…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50" y="1497230"/>
            <a:ext cx="8724900" cy="4392177"/>
          </a:xfrm>
        </p:spPr>
      </p:pic>
      <p:sp>
        <p:nvSpPr>
          <p:cNvPr id="5" name="TextBox 4"/>
          <p:cNvSpPr txBox="1"/>
          <p:nvPr/>
        </p:nvSpPr>
        <p:spPr>
          <a:xfrm>
            <a:off x="209271" y="6398720"/>
            <a:ext cx="352372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Credit: 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</a:rPr>
              <a:t>Fei-Fei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 Li &amp; Andrej 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</a:rPr>
              <a:t>Karpathy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 &amp; Justin Johnson</a:t>
            </a:r>
          </a:p>
        </p:txBody>
      </p:sp>
    </p:spTree>
    <p:extLst>
      <p:ext uri="{BB962C8B-B14F-4D97-AF65-F5344CB8AC3E}">
        <p14:creationId xmlns:p14="http://schemas.microsoft.com/office/powerpoint/2010/main" val="41127394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Neuron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296" y="1542026"/>
            <a:ext cx="5358581" cy="22904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0826" y="3892755"/>
            <a:ext cx="4176034" cy="2382684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 flipH="1">
            <a:off x="501445" y="1542026"/>
            <a:ext cx="8315416" cy="473341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644399" y="1172694"/>
            <a:ext cx="1992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Biological Neuron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764412" y="5676246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Computational Neuron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94283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Backpropagation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Suppose we have a fixed training set: 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r>
              <a:rPr lang="en-US" dirty="0"/>
              <a:t>Define the cost function </a:t>
            </a:r>
            <a:r>
              <a:rPr lang="en-US" dirty="0" err="1"/>
              <a:t>w.r.t</a:t>
            </a:r>
            <a:r>
              <a:rPr lang="en-US" dirty="0"/>
              <a:t>. a single example, and suppose we have a (one-half) squared-error cost function.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r>
              <a:rPr lang="en-US" dirty="0"/>
              <a:t>Other loss functions are possible. Here, we just use it as an example to illustrate BP. </a:t>
            </a:r>
          </a:p>
          <a:p>
            <a:pPr lvl="1"/>
            <a:r>
              <a:rPr lang="en-US" dirty="0"/>
              <a:t>In your homework, we will ask you to implement others.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7AD93C-EE72-2948-B238-347F7A25B0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6645" y="1841500"/>
            <a:ext cx="2770710" cy="279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E402E6A-9F0A-B64E-8FFF-B4738F19B1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9068" y="4025000"/>
            <a:ext cx="2757187" cy="402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3792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1A3DA-0537-3240-841D-F90FDCD3B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Backpropagation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421079-98DE-2249-BDE4-C73F36E03D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Given a training set of m example, we can define the overall cost function to be: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A0B143-9322-9449-868E-54CE1260D2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5925" y="2470150"/>
            <a:ext cx="5772150" cy="12827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BB16030-5F99-864D-86A5-E773F7DE6C8D}"/>
              </a:ext>
            </a:extLst>
          </p:cNvPr>
          <p:cNvSpPr txBox="1"/>
          <p:nvPr/>
        </p:nvSpPr>
        <p:spPr>
          <a:xfrm>
            <a:off x="3220348" y="4114800"/>
            <a:ext cx="1351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Batch Error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049869-1EA0-EA4C-ABC6-F6271AA26F6D}"/>
              </a:ext>
            </a:extLst>
          </p:cNvPr>
          <p:cNvSpPr txBox="1"/>
          <p:nvPr/>
        </p:nvSpPr>
        <p:spPr>
          <a:xfrm>
            <a:off x="5582548" y="4114800"/>
            <a:ext cx="1616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Weight Decay</a:t>
            </a: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00AF060F-D3FB-B04A-8720-C4F0EB4F61DE}"/>
              </a:ext>
            </a:extLst>
          </p:cNvPr>
          <p:cNvSpPr/>
          <p:nvPr/>
        </p:nvSpPr>
        <p:spPr>
          <a:xfrm rot="16200000">
            <a:off x="3790340" y="2621938"/>
            <a:ext cx="237071" cy="2748654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F3DCEF7D-757F-2143-A675-59DAF510C00B}"/>
              </a:ext>
            </a:extLst>
          </p:cNvPr>
          <p:cNvSpPr/>
          <p:nvPr/>
        </p:nvSpPr>
        <p:spPr>
          <a:xfrm rot="16200000">
            <a:off x="6315319" y="3114916"/>
            <a:ext cx="230192" cy="1769576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700DB93-65D5-5B4F-9D7B-97E95F2D9EA8}"/>
              </a:ext>
            </a:extLst>
          </p:cNvPr>
          <p:cNvSpPr txBox="1"/>
          <p:nvPr/>
        </p:nvSpPr>
        <p:spPr>
          <a:xfrm>
            <a:off x="2044700" y="5038538"/>
            <a:ext cx="5579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Weight decay parameter that balances the two terms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791C20D-5A9B-6940-AA8A-03A27CA74D27}"/>
              </a:ext>
            </a:extLst>
          </p:cNvPr>
          <p:cNvCxnSpPr/>
          <p:nvPr/>
        </p:nvCxnSpPr>
        <p:spPr>
          <a:xfrm flipH="1">
            <a:off x="4978400" y="3429000"/>
            <a:ext cx="567227" cy="16095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29206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6E319A-1FD4-7045-8C54-57C835A4A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Backpropagation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48B31A3-418E-6B4F-BD86-DBE697973DB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To train our NN, we will initialize each parameters </a:t>
                </a:r>
                <a:r>
                  <a:rPr lang="en-US" dirty="0" err="1"/>
                  <a:t>Ws</a:t>
                </a:r>
                <a:r>
                  <a:rPr lang="en-US" dirty="0"/>
                  <a:t> and </a:t>
                </a:r>
                <a:r>
                  <a:rPr lang="en-US" dirty="0" err="1"/>
                  <a:t>bs</a:t>
                </a:r>
                <a:r>
                  <a:rPr lang="en-US" dirty="0"/>
                  <a:t> to a small random value near zero (say, from a Gaussian dist.) and apply batch gradient descent. 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is the learning rate. </a:t>
                </a:r>
              </a:p>
              <a:p>
                <a:pPr lvl="1"/>
                <a:r>
                  <a:rPr lang="en-US" dirty="0"/>
                  <a:t>The key is to compute the partial derivatives. </a:t>
                </a:r>
              </a:p>
              <a:p>
                <a:pPr lvl="1"/>
                <a:r>
                  <a:rPr lang="en-US" dirty="0"/>
                  <a:t>J is a non-convex function, and gradient descent is susceptible to local optima. </a:t>
                </a:r>
              </a:p>
              <a:p>
                <a:pPr lvl="1"/>
                <a:r>
                  <a:rPr lang="en-US" dirty="0"/>
                  <a:t>In practice, use mini-bath gradient descent or SGD. 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48B31A3-418E-6B4F-BD86-DBE697973DB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26" t="-719" r="-11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44A4900F-69ED-1843-8E36-E67C00B4B7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8025" y="2628900"/>
            <a:ext cx="2647950" cy="1186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576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F8CE2-48A5-6B4A-B832-A90D3FBC3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Backpropagation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B530A3-519B-EC41-823B-65D6B42F08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Let’s take a close look at the partials.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Next, we will see how BP is used to compute: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6A36DD-A716-534D-A181-C38CD54A03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1046" y="1790699"/>
            <a:ext cx="4601908" cy="11938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3FD87EA-AD76-E847-BD51-72D2AB6640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6361" y="4359604"/>
            <a:ext cx="1711278" cy="41559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D78098E-5425-7F4B-9DDB-D6383051D9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6360" y="4973116"/>
            <a:ext cx="1688359" cy="415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7983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37FE0D-77D1-834F-AF41-CE618AEC9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Backpropagation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D62F9A-B675-4F43-886F-A6633F9CAF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9271" y="1055553"/>
            <a:ext cx="8725458" cy="5276056"/>
          </a:xfrm>
        </p:spPr>
        <p:txBody>
          <a:bodyPr/>
          <a:lstStyle/>
          <a:p>
            <a:r>
              <a:rPr lang="en-US" dirty="0"/>
              <a:t>1. Perform a feedforward pass, computing the activations for layers L2, L3, and so on up to the output layer L(</a:t>
            </a:r>
            <a:r>
              <a:rPr lang="en-US" dirty="0" err="1"/>
              <a:t>nl</a:t>
            </a:r>
            <a:r>
              <a:rPr lang="en-US" dirty="0"/>
              <a:t>). </a:t>
            </a:r>
          </a:p>
          <a:p>
            <a:endParaRPr lang="en-US" dirty="0"/>
          </a:p>
          <a:p>
            <a:r>
              <a:rPr lang="en-US" dirty="0"/>
              <a:t>2. For each output unit </a:t>
            </a:r>
            <a:r>
              <a:rPr lang="en-US" dirty="0" err="1"/>
              <a:t>i</a:t>
            </a:r>
            <a:r>
              <a:rPr lang="en-US" dirty="0"/>
              <a:t> in layer </a:t>
            </a:r>
            <a:r>
              <a:rPr lang="en-US" dirty="0" err="1"/>
              <a:t>nl</a:t>
            </a:r>
            <a:r>
              <a:rPr lang="en-US" dirty="0"/>
              <a:t> (the output layer), set: </a:t>
            </a:r>
          </a:p>
        </p:txBody>
      </p:sp>
      <p:pic>
        <p:nvPicPr>
          <p:cNvPr id="1026" name="Picture 2" descr="\delta^{(l)}_i">
            <a:extLst>
              <a:ext uri="{FF2B5EF4-FFF2-40B4-BE49-F238E27FC236}">
                <a16:creationId xmlns:a16="http://schemas.microsoft.com/office/drawing/2014/main" id="{D748904D-5595-AB4A-BE4E-BB8EB8A9F3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49663" y="-152400"/>
            <a:ext cx="304800" cy="33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\delta^{(n_l)}_i">
            <a:extLst>
              <a:ext uri="{FF2B5EF4-FFF2-40B4-BE49-F238E27FC236}">
                <a16:creationId xmlns:a16="http://schemas.microsoft.com/office/drawing/2014/main" id="{F1C14526-A2EE-FF42-845C-BC15148FDE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91275" y="-152400"/>
            <a:ext cx="431800" cy="33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\delta^{(l)}_i">
            <a:extLst>
              <a:ext uri="{FF2B5EF4-FFF2-40B4-BE49-F238E27FC236}">
                <a16:creationId xmlns:a16="http://schemas.microsoft.com/office/drawing/2014/main" id="{53CDED5C-E3D2-6E49-ADE6-65FACBADB7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71450" y="-152400"/>
            <a:ext cx="304800" cy="33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a^{(l)}_i">
            <a:extLst>
              <a:ext uri="{FF2B5EF4-FFF2-40B4-BE49-F238E27FC236}">
                <a16:creationId xmlns:a16="http://schemas.microsoft.com/office/drawing/2014/main" id="{3391AFB2-35E2-B942-9573-33388E422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76863" y="-152400"/>
            <a:ext cx="317500" cy="33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B08418B-2BBF-474B-A612-1F74FD910F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83044" y="3009900"/>
            <a:ext cx="4977912" cy="5461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5E49797-E3F6-5C4C-84A8-DF72BA9828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52550" y="3701687"/>
            <a:ext cx="6438900" cy="2077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5593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C45DFD-A5E4-B948-876C-6421E0EAA2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Backpropagation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090354-E4A6-2A4A-8571-33F9139C02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3. For l = nl-1, nl-2, nl-3, …, 2</a:t>
            </a:r>
          </a:p>
          <a:p>
            <a:pPr lvl="1"/>
            <a:r>
              <a:rPr lang="en-US" dirty="0"/>
              <a:t>   For each node </a:t>
            </a:r>
            <a:r>
              <a:rPr lang="en-US" dirty="0" err="1"/>
              <a:t>i</a:t>
            </a:r>
            <a:r>
              <a:rPr lang="en-US" dirty="0"/>
              <a:t> in layer l, set: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99C68D-F005-DE42-A4B5-6D8517763B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9708" y="2070099"/>
            <a:ext cx="2804583" cy="6731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A75F68C-5273-7143-9D02-724F8DEA53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7193" y="2941115"/>
            <a:ext cx="5676011" cy="2508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1758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ED2C4A-C874-C942-B6AB-6D2AEB8C6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Backpropagation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D6E7EE-4C77-164D-BFA9-A63A4BAB54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4. Compute the goal partials: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Done with one sample! </a:t>
            </a:r>
          </a:p>
          <a:p>
            <a:r>
              <a:rPr lang="en-US" dirty="0"/>
              <a:t>You could also write it using matrix-</a:t>
            </a:r>
            <a:r>
              <a:rPr lang="en-US" dirty="0" err="1"/>
              <a:t>vectorial</a:t>
            </a:r>
            <a:r>
              <a:rPr lang="en-US" dirty="0"/>
              <a:t> notation. </a:t>
            </a:r>
          </a:p>
          <a:p>
            <a:r>
              <a:rPr lang="en-US" dirty="0"/>
              <a:t>Compute all samples and do an update for Batch GD.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960CDA-A98A-C044-8879-C35DFD9E0D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7326" y="1930400"/>
            <a:ext cx="2873148" cy="13081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65E9915-5F0D-1240-9D31-0AC5CC650B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2176" y="1746250"/>
            <a:ext cx="2990850" cy="149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1321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6D838-F81D-CE4B-9550-73AFA2A284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5AF493-4A5B-0548-BE8D-07596102B0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Additional readings: </a:t>
            </a:r>
          </a:p>
          <a:p>
            <a:pPr lvl="1"/>
            <a:r>
              <a:rPr lang="en-US" dirty="0">
                <a:hlinkClick r:id="rId2"/>
              </a:rPr>
              <a:t>http://ufldl.stanford.edu/wiki/index.php/UFLDL_Tutorial</a:t>
            </a:r>
            <a:r>
              <a:rPr lang="en-US" dirty="0"/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32431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 Representation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Cascade Neurons together.</a:t>
            </a:r>
          </a:p>
          <a:p>
            <a:r>
              <a:rPr lang="en-US" sz="2000" dirty="0"/>
              <a:t>The output from one layer is the input to the next. </a:t>
            </a:r>
          </a:p>
          <a:p>
            <a:r>
              <a:rPr lang="en-US" sz="2000" dirty="0"/>
              <a:t>Each layer has its own sets of weights.</a:t>
            </a:r>
          </a:p>
        </p:txBody>
      </p:sp>
      <p:pic>
        <p:nvPicPr>
          <p:cNvPr id="4" name="Content Placeholder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50" y="2418673"/>
            <a:ext cx="8724900" cy="254929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09271" y="6398720"/>
            <a:ext cx="352372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Credit: 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</a:rPr>
              <a:t>Fei-Fei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 Li &amp; Andrej 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</a:rPr>
              <a:t>Karpathy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 &amp; Justin Johnson</a:t>
            </a:r>
          </a:p>
        </p:txBody>
      </p:sp>
    </p:spTree>
    <p:extLst>
      <p:ext uri="{BB962C8B-B14F-4D97-AF65-F5344CB8AC3E}">
        <p14:creationId xmlns:p14="http://schemas.microsoft.com/office/powerpoint/2010/main" val="23926157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 Representation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50" y="2418673"/>
            <a:ext cx="8724900" cy="2549291"/>
          </a:xfrm>
        </p:spPr>
      </p:pic>
      <p:sp>
        <p:nvSpPr>
          <p:cNvPr id="7" name="TextBox 6"/>
          <p:cNvSpPr txBox="1"/>
          <p:nvPr/>
        </p:nvSpPr>
        <p:spPr>
          <a:xfrm flipH="1">
            <a:off x="2048203" y="1268823"/>
            <a:ext cx="50475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How many neurons excluding input units? 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313793" y="1927236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4 + 2 = 6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533697" y="1927236"/>
            <a:ext cx="1486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 + 4 + 1 = 9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09271" y="6398720"/>
            <a:ext cx="352372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Credit: 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</a:rPr>
              <a:t>Fei-Fei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 Li &amp; Andrej 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</a:rPr>
              <a:t>Karpathy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 &amp; Justin Johnson</a:t>
            </a:r>
          </a:p>
        </p:txBody>
      </p:sp>
    </p:spTree>
    <p:extLst>
      <p:ext uri="{BB962C8B-B14F-4D97-AF65-F5344CB8AC3E}">
        <p14:creationId xmlns:p14="http://schemas.microsoft.com/office/powerpoint/2010/main" val="3013521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 Representation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50" y="2418673"/>
            <a:ext cx="8724900" cy="2549291"/>
          </a:xfrm>
        </p:spPr>
      </p:pic>
      <p:sp>
        <p:nvSpPr>
          <p:cNvPr id="7" name="TextBox 6"/>
          <p:cNvSpPr txBox="1"/>
          <p:nvPr/>
        </p:nvSpPr>
        <p:spPr>
          <a:xfrm flipH="1">
            <a:off x="2267607" y="1270293"/>
            <a:ext cx="4608786" cy="367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How many learnable parameters?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69687" y="1650237"/>
            <a:ext cx="259583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3x4 + 4x2 = 20 weights</a:t>
            </a:r>
          </a:p>
          <a:p>
            <a:r>
              <a:rPr lang="en-US" dirty="0"/>
              <a:t>4 + 2 = 6 biases</a:t>
            </a:r>
          </a:p>
          <a:p>
            <a:r>
              <a:rPr lang="en-US" dirty="0"/>
              <a:t>Total: 26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117535" y="1650237"/>
            <a:ext cx="319189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3x4 + 4x4 + 4x1 = 32 weights</a:t>
            </a:r>
          </a:p>
          <a:p>
            <a:r>
              <a:rPr lang="en-US" dirty="0"/>
              <a:t>4 + 4 + 1 = 9 biases</a:t>
            </a:r>
          </a:p>
          <a:p>
            <a:r>
              <a:rPr lang="en-US" dirty="0"/>
              <a:t>Total: 41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09271" y="6398720"/>
            <a:ext cx="352372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Credit: 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</a:rPr>
              <a:t>Fei-Fei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 Li &amp; Andrej 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</a:rPr>
              <a:t>Karpathy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 &amp; Justin Johnson</a:t>
            </a:r>
          </a:p>
        </p:txBody>
      </p:sp>
    </p:spTree>
    <p:extLst>
      <p:ext uri="{BB962C8B-B14F-4D97-AF65-F5344CB8AC3E}">
        <p14:creationId xmlns:p14="http://schemas.microsoft.com/office/powerpoint/2010/main" val="3405628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Representational Power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What is the representational power of this family of functions? Are there functions that cannot be modeled with a Neural Network? </a:t>
            </a:r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Neural Network with at least one hidden layer are </a:t>
            </a:r>
            <a:r>
              <a:rPr lang="en-US" sz="2000" b="1" dirty="0"/>
              <a:t>universal </a:t>
            </a:r>
            <a:r>
              <a:rPr lang="en-US" sz="2000" b="1" dirty="0" err="1"/>
              <a:t>approximators</a:t>
            </a:r>
            <a:r>
              <a:rPr lang="en-US" sz="2000" dirty="0"/>
              <a:t>. </a:t>
            </a:r>
          </a:p>
          <a:p>
            <a:pPr lvl="1"/>
            <a:endParaRPr lang="en-US" sz="1800" dirty="0"/>
          </a:p>
          <a:p>
            <a:pPr lvl="1"/>
            <a:r>
              <a:rPr lang="en-US" sz="1800" dirty="0"/>
              <a:t>Given any continuous function f(x) and some </a:t>
            </a:r>
            <a:r>
              <a:rPr lang="el-GR" sz="1800" dirty="0"/>
              <a:t>ε</a:t>
            </a:r>
            <a:r>
              <a:rPr lang="en-US" sz="1800" dirty="0"/>
              <a:t> &gt; 0, there exists a Neural Network g(x) with one hidden layer (with a reasonable choice of non-linearity, e.g. sigmoid) such that ∀x, |f(x)-g(x)| &lt; </a:t>
            </a:r>
            <a:r>
              <a:rPr lang="el-GR" sz="1800" dirty="0"/>
              <a:t>ε</a:t>
            </a:r>
            <a:r>
              <a:rPr lang="en-US" sz="1800" dirty="0"/>
              <a:t>. </a:t>
            </a:r>
          </a:p>
          <a:p>
            <a:pPr lvl="1"/>
            <a:endParaRPr lang="en-US" sz="1800" dirty="0"/>
          </a:p>
          <a:p>
            <a:pPr lvl="1"/>
            <a:r>
              <a:rPr lang="en-US" sz="1800" dirty="0" err="1"/>
              <a:t>Cybenko</a:t>
            </a:r>
            <a:r>
              <a:rPr lang="en-US" sz="1800" dirty="0"/>
              <a:t> 1989, </a:t>
            </a:r>
            <a:r>
              <a:rPr lang="en-US" sz="1800" dirty="0">
                <a:hlinkClick r:id="rId2"/>
              </a:rPr>
              <a:t>http://www.dartmouth.edu/~gvc/Cybenko_MCSS.pdf</a:t>
            </a:r>
            <a:r>
              <a:rPr lang="en-US" sz="1800" dirty="0"/>
              <a:t>. </a:t>
            </a:r>
            <a:br>
              <a:rPr lang="en-US" sz="1800" dirty="0"/>
            </a:br>
            <a:endParaRPr lang="en-US" sz="1800" dirty="0"/>
          </a:p>
          <a:p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691945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Representational Power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So, why do we bother more layers and go deeper? </a:t>
            </a:r>
          </a:p>
          <a:p>
            <a:pPr lvl="1"/>
            <a:r>
              <a:rPr lang="en-US" sz="1800" dirty="0"/>
              <a:t>Mathematically cute, but useless in practice, e.g. “sum of indicator bumps” function (a, b, c are parameters): 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Neural Network work well in practice because: </a:t>
            </a:r>
          </a:p>
          <a:p>
            <a:pPr lvl="1"/>
            <a:r>
              <a:rPr lang="en-US" sz="1800" dirty="0"/>
              <a:t>They compactly express nice, smooth functions that fit well with statistical properties of data we have. </a:t>
            </a:r>
          </a:p>
          <a:p>
            <a:pPr lvl="1"/>
            <a:r>
              <a:rPr lang="en-US" sz="1800" dirty="0"/>
              <a:t>Easy to learn using our optimization algorithms (e.g. gradient descent).</a:t>
            </a:r>
          </a:p>
          <a:p>
            <a:pPr lvl="1"/>
            <a:endParaRPr lang="en-US" sz="1800" dirty="0"/>
          </a:p>
          <a:p>
            <a:r>
              <a:rPr lang="en-US" sz="2000" dirty="0"/>
              <a:t>Deeper networks work better than a single-hidden-layer networks, despite their representational power is equal!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6543" y="2385848"/>
            <a:ext cx="2659925" cy="493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087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Backpropagation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Toy Example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An intuitive understanding of backpropagation.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Computing gradients of expressions through recursive application of </a:t>
            </a:r>
            <a:r>
              <a:rPr lang="en-US" b="1" dirty="0"/>
              <a:t>chain rule</a:t>
            </a:r>
            <a:r>
              <a:rPr lang="en-US" dirty="0"/>
              <a:t>.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5086713"/>
      </p:ext>
    </p:extLst>
  </p:cSld>
  <p:clrMapOvr>
    <a:masterClrMapping/>
  </p:clrMapOvr>
</p:sld>
</file>

<file path=ppt/theme/theme1.xml><?xml version="1.0" encoding="utf-8"?>
<a:theme xmlns:a="http://schemas.openxmlformats.org/drawingml/2006/main" name="JJ Simple 1">
  <a:themeElements>
    <a:clrScheme name="JJ Simple Colors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041A9B"/>
      </a:accent1>
      <a:accent2>
        <a:srgbClr val="D8AC21"/>
      </a:accent2>
      <a:accent3>
        <a:srgbClr val="FF0000"/>
      </a:accent3>
      <a:accent4>
        <a:srgbClr val="31FF28"/>
      </a:accent4>
      <a:accent5>
        <a:srgbClr val="4BACC6"/>
      </a:accent5>
      <a:accent6>
        <a:srgbClr val="F79646"/>
      </a:accent6>
      <a:hlink>
        <a:srgbClr val="00007B"/>
      </a:hlink>
      <a:folHlink>
        <a:srgbClr val="000065"/>
      </a:folHlink>
    </a:clrScheme>
    <a:fontScheme name="JJ Simple Fonts 1">
      <a:majorFont>
        <a:latin typeface="Franklin Gothic Medium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Helvetica"/>
        <a:ea typeface=""/>
        <a:cs typeface=""/>
        <a:font script="Jpan" typeface="ＭＳ Ｐ明朝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44450">
          <a:solidFill>
            <a:schemeClr val="accent3"/>
          </a:solidFill>
        </a:ln>
        <a:effectLst>
          <a:outerShdw blurRad="40005" dist="22987" dir="5400000" algn="tl" rotWithShape="0">
            <a:srgbClr val="000000">
              <a:alpha val="35000"/>
            </a:srgbClr>
          </a:outerShdw>
        </a:effectLst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lecture_0921_lstm" id="{C65599F0-845B-824A-9292-40BBA96F84F2}" vid="{DF738FCF-5960-6843-AE93-5F91F549DA0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lab</Template>
  <TotalTime>3718</TotalTime>
  <Words>989</Words>
  <Application>Microsoft Macintosh PowerPoint</Application>
  <PresentationFormat>On-screen Show (4:3)</PresentationFormat>
  <Paragraphs>159</Paragraphs>
  <Slides>37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4" baseType="lpstr">
      <vt:lpstr>Arial</vt:lpstr>
      <vt:lpstr>Calibri</vt:lpstr>
      <vt:lpstr>Cambria Math</vt:lpstr>
      <vt:lpstr>Franklin Gothic Medium</vt:lpstr>
      <vt:lpstr>Helvetica</vt:lpstr>
      <vt:lpstr>Tahoma</vt:lpstr>
      <vt:lpstr>JJ Simple 1</vt:lpstr>
      <vt:lpstr>Neural Network and Backpropagation</vt:lpstr>
      <vt:lpstr>Single Neuron</vt:lpstr>
      <vt:lpstr>Single Neuron</vt:lpstr>
      <vt:lpstr>Neural Network Representation</vt:lpstr>
      <vt:lpstr>Neural Network Representation</vt:lpstr>
      <vt:lpstr>Neural Network Representation</vt:lpstr>
      <vt:lpstr>Representational Power</vt:lpstr>
      <vt:lpstr>Representational Power</vt:lpstr>
      <vt:lpstr>Backpropagation</vt:lpstr>
      <vt:lpstr>Toy Example</vt:lpstr>
      <vt:lpstr>Toy Example</vt:lpstr>
      <vt:lpstr>Toy Example</vt:lpstr>
      <vt:lpstr>Toy Example</vt:lpstr>
      <vt:lpstr>Toy Example</vt:lpstr>
      <vt:lpstr>Toy Example</vt:lpstr>
      <vt:lpstr>Toy Example</vt:lpstr>
      <vt:lpstr>Toy Example</vt:lpstr>
      <vt:lpstr>Toy Example</vt:lpstr>
      <vt:lpstr>Toy Example</vt:lpstr>
      <vt:lpstr>Toy Example</vt:lpstr>
      <vt:lpstr>Toy Example</vt:lpstr>
      <vt:lpstr>Toy Example</vt:lpstr>
      <vt:lpstr>Look at one Neuron…</vt:lpstr>
      <vt:lpstr>Look at one Neuron…</vt:lpstr>
      <vt:lpstr>Look at one Neuron…</vt:lpstr>
      <vt:lpstr>Look at one Neuron…</vt:lpstr>
      <vt:lpstr>Look at one Neuron…</vt:lpstr>
      <vt:lpstr>Look at one Neuron…</vt:lpstr>
      <vt:lpstr>Look at one Neuron…</vt:lpstr>
      <vt:lpstr>Backpropagation</vt:lpstr>
      <vt:lpstr>Backpropagation</vt:lpstr>
      <vt:lpstr>Backpropagation</vt:lpstr>
      <vt:lpstr>Backpropagation</vt:lpstr>
      <vt:lpstr>Backpropagation</vt:lpstr>
      <vt:lpstr>Backpropagation</vt:lpstr>
      <vt:lpstr>Backpropagation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CSC 298/578 Deep Learning and Graphical Models</dc:title>
  <dc:creator>Xu, Chenliang</dc:creator>
  <cp:lastModifiedBy>Xu, Chenliang</cp:lastModifiedBy>
  <cp:revision>234</cp:revision>
  <cp:lastPrinted>2017-02-01T18:49:03Z</cp:lastPrinted>
  <dcterms:created xsi:type="dcterms:W3CDTF">2017-01-16T14:45:03Z</dcterms:created>
  <dcterms:modified xsi:type="dcterms:W3CDTF">2019-02-05T22:55:59Z</dcterms:modified>
</cp:coreProperties>
</file>